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87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0" r:id="rId12"/>
    <p:sldId id="271" r:id="rId13"/>
    <p:sldId id="273" r:id="rId14"/>
    <p:sldId id="264" r:id="rId15"/>
    <p:sldId id="291" r:id="rId16"/>
    <p:sldId id="292" r:id="rId17"/>
    <p:sldId id="272" r:id="rId18"/>
    <p:sldId id="299" r:id="rId19"/>
    <p:sldId id="274" r:id="rId20"/>
    <p:sldId id="293" r:id="rId21"/>
    <p:sldId id="294" r:id="rId22"/>
    <p:sldId id="295" r:id="rId23"/>
    <p:sldId id="296" r:id="rId24"/>
    <p:sldId id="297" r:id="rId25"/>
    <p:sldId id="277" r:id="rId26"/>
    <p:sldId id="298" r:id="rId27"/>
    <p:sldId id="266" r:id="rId28"/>
    <p:sldId id="275" r:id="rId29"/>
    <p:sldId id="27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6D5F8-7232-488A-B994-D469B1AD1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1E367-060A-4F5E-958F-EA0550D0C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C7B70F-2BB9-4875-A28E-D3DB008D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2112DF-8412-430E-9284-18F95A5F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24852D-8745-4F9F-B2F4-1C4EB9CA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21D60-9DD4-419C-A9F7-9F51D7D4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22B257-059C-4448-A128-BA6604B9C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29BEAF-EFFB-41DD-A799-3A294EC4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402547-84A5-4C57-8EA1-DAE1B010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51A3C1-9327-43DD-A504-AB29EA19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38E706-4AE0-410B-A2EE-9E304A8D9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3EE9A9-31AA-4C90-A13D-491376822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AB6161-28EC-45BD-9A0E-96F0DAFC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619E0-D5B1-4A40-97B3-1ABB93B5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1EA79-5F8E-464C-9365-5935489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64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4F9D5-050F-4148-8E48-6195F1A8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99C621-6759-4E4E-A406-DBE761488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70A07-0FCF-4F0F-A8F9-CCE41BBA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D402E0-233B-43B1-8208-967DD3B0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37A54-AF70-4C1E-ABF2-05A4670D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50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8B426-0A8B-44DC-A436-4F80DEFC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59A94C-8445-4036-9C34-05578553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68D70C-7473-431D-A065-1CD582DF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9B073E-6555-49DE-AE33-343C0B15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C1EB6-57EA-4F0D-BF0F-206ECB74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36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0DB56-5C8B-44AA-BD47-37327506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916534-455A-43D3-A5B9-302D835AE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8F1385-2FB2-46FD-8172-D84A78239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BD2F8A-475D-4008-9D8F-A37854F2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1BA88B-9F48-4709-BCA7-76240518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4F870D-E083-48D5-98BA-C017703C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6E4A6-4C24-42D1-96ED-B887060C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297EDB-45B9-45EE-B7C5-16ACB82E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AE6650-D250-4462-B6AF-F981CFEE7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4512CF-0AB6-43D8-95CC-2C6FDAE74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3868BA-513E-4816-A772-47879EA51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317BB7-D978-4D26-B66C-F672EB06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666AD1-5B56-4262-935F-B3E6EC26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EE3A06-4210-4623-9FF6-5771E317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21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4C3A7-A4BE-4846-AF90-47926928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BC699C-0368-40A4-9AFD-5293ECD6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E48259-8F43-4E0A-899A-4AE6B7AA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C47E0B-AB36-4554-A5E9-9BEB6794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5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2219CC-0BED-4C36-A405-541A1B00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DA49FB-BA37-47D2-9CF1-2E192E46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DD1101-6E40-4589-A3E6-7933F61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2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443D2-0F65-410A-8D2E-068BDDA3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5C8E1E-276F-406E-BE2C-168619BD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1138A7-68D4-41F4-A242-2CBC152D3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3D15E3-2A84-45EE-BF14-4D27BBD3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AB2EBA-D4E5-4F96-903C-EAEEDA80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204BC2-2672-4334-BEB6-00DB53A4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4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85734-473F-44A6-A6A8-B80DD4D1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18B1A5-5314-4DC2-8013-FBDB6D9D5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CC6A2F-0A93-4115-AB03-D10F13DF5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615132-EB44-4807-8B68-5382F42A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E744DC-4F08-4050-A7A4-E86988E4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847C08-ABCD-4C32-941C-CB2EA02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18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9265E6-C61F-4D65-817F-07040FAB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B5ACE2-E63F-4AF9-AA53-4423C2575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81E86F-5387-4B31-A8F7-8C1F0ECDB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C85C-AF35-4B8E-A66D-CDABA6201A18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DFA59-EC7D-4F6D-896A-AECCB4BDE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62FB4E-A1AE-4780-A36C-8833A9436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37D7-AA11-471B-861F-B30598678B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697AA31-75CA-4B80-AB36-6E433CF49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993366"/>
                </a:solidFill>
              </a:rPr>
              <a:t>Patrícia Piper Ehlke</a:t>
            </a:r>
          </a:p>
          <a:p>
            <a:r>
              <a:rPr lang="pt-BR" dirty="0">
                <a:solidFill>
                  <a:srgbClr val="993366"/>
                </a:solidFill>
              </a:rPr>
              <a:t>PSIQUIATRA</a:t>
            </a:r>
          </a:p>
          <a:p>
            <a:r>
              <a:rPr lang="pt-BR" dirty="0">
                <a:solidFill>
                  <a:srgbClr val="993366"/>
                </a:solidFill>
              </a:rPr>
              <a:t>patricia.ehlke@gmail.com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A1A049-F61A-4EF4-AB42-FA78A260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4" y="790574"/>
            <a:ext cx="11619296" cy="23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7ADD9C1A-1264-4BE4-8CD4-C317216F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2096294"/>
            <a:ext cx="3810000" cy="3810000"/>
          </a:xfrm>
          <a:prstGeom prst="rect">
            <a:avLst/>
          </a:prstGeom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B03A6AAB-529A-4CB5-8F17-98FDE8F1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00" y="2096294"/>
            <a:ext cx="8427000" cy="40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VIDA ADULTA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Início da maioria dos quadros psiquiátricos</a:t>
            </a:r>
          </a:p>
          <a:p>
            <a:r>
              <a:rPr lang="pt-BR" dirty="0"/>
              <a:t>Depressão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Incidência 2x maior em mulheres do que em homens </a:t>
            </a:r>
            <a:r>
              <a:rPr lang="pt-BR" sz="1800" dirty="0"/>
              <a:t>(OMS, 2015)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Risco ao longo da vida é de 10-25% para mulheres e 5-12% para homens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Pico de incidência entre 16 e 35 anos para mulheres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Diferença na incidência entre homens e mulheres se dá a partir dos 15 anos </a:t>
            </a:r>
            <a:endParaRPr lang="pt-BR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Sintomas depressivos mais comuns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em homens: fadiga, insônia, danos no trabalho/escola e </a:t>
            </a:r>
            <a:r>
              <a:rPr lang="pt-BR" dirty="0" err="1"/>
              <a:t>auto-acusação</a:t>
            </a:r>
            <a:r>
              <a:rPr lang="pt-BR" dirty="0"/>
              <a:t> (desapontamento consigo próprio no desempenho)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em mulheres: tristeza, ideação suicida, choro e não se sentir atraente (</a:t>
            </a:r>
            <a:r>
              <a:rPr lang="pt-BR" dirty="0" err="1"/>
              <a:t>autodepreciação</a:t>
            </a:r>
            <a:r>
              <a:rPr lang="pt-BR" dirty="0"/>
              <a:t>), maior prevalência de ruminações depressivas 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30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Fatores de risco relacionados ao gênero: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Histórico de depressão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Ser mulher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Viver em uma família disfuncional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Baixa educação dos pais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Grande número de eventos estressantes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Pouco suporte social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Baixa </a:t>
            </a:r>
            <a:r>
              <a:rPr lang="pt-BR" dirty="0" err="1"/>
              <a:t>auto-estima</a:t>
            </a: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Baixa competência intelectual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Problemas de saúde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Baixa capacidade de resiliência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Poucos recursos de enfrentamento de estresse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Interdependência pessoal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Morte prematura de um dos pais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Fatores genéticos</a:t>
            </a:r>
          </a:p>
        </p:txBody>
      </p:sp>
    </p:spTree>
    <p:extLst>
      <p:ext uri="{BB962C8B-B14F-4D97-AF65-F5344CB8AC3E}">
        <p14:creationId xmlns:p14="http://schemas.microsoft.com/office/powerpoint/2010/main" val="419895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as mulheres deprimem mais do que os homens?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Alterações hormonais – papel do estrogênio na regulação de </a:t>
            </a:r>
            <a:r>
              <a:rPr lang="pt-BR" dirty="0" err="1"/>
              <a:t>monoaminas</a:t>
            </a:r>
            <a:endParaRPr lang="pt-B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Tensão pré-menstrual, disforia pré-menstrual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Gestação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Puerpério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Climatério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Menopausa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Variáveis socioculturais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Baixo status social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Regras diferenciadas entre os sexos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Eventos estressantes – vitimização em </a:t>
            </a:r>
            <a:r>
              <a:rPr lang="pt-BR" dirty="0" err="1"/>
              <a:t>bulling</a:t>
            </a:r>
            <a:r>
              <a:rPr lang="pt-BR" dirty="0"/>
              <a:t>, negligência, maus tratos, abusos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Efeito da socialização – papéis e gênero</a:t>
            </a:r>
          </a:p>
        </p:txBody>
      </p:sp>
    </p:spTree>
    <p:extLst>
      <p:ext uri="{BB962C8B-B14F-4D97-AF65-F5344CB8AC3E}">
        <p14:creationId xmlns:p14="http://schemas.microsoft.com/office/powerpoint/2010/main" val="73710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VIDA ADULTA</a:t>
            </a:r>
          </a:p>
          <a:p>
            <a:r>
              <a:rPr lang="pt-BR" dirty="0"/>
              <a:t>Mulheres ganham em média 74,5% a menos que os homens</a:t>
            </a:r>
          </a:p>
          <a:p>
            <a:r>
              <a:rPr lang="pt-BR" dirty="0"/>
              <a:t>Mulheres trabalham 7,5 horas </a:t>
            </a:r>
            <a:r>
              <a:rPr lang="pt-BR" b="1" dirty="0"/>
              <a:t>a mais </a:t>
            </a:r>
            <a:r>
              <a:rPr lang="pt-BR" dirty="0"/>
              <a:t>que os homens</a:t>
            </a:r>
          </a:p>
          <a:p>
            <a:r>
              <a:rPr lang="pt-BR" dirty="0"/>
              <a:t>Mulheres gastam 19,5 horas/semana em trabalhos domésticos; homens 7,5 horas/semana</a:t>
            </a:r>
          </a:p>
          <a:p>
            <a:r>
              <a:rPr lang="pt-BR" dirty="0"/>
              <a:t>Metade dos homens faz algum trabalho doméstico</a:t>
            </a:r>
          </a:p>
          <a:p>
            <a:r>
              <a:rPr lang="pt-BR" dirty="0"/>
              <a:t>48% das mulheres perdem o emprego até 1 ano após o retorno ao trabalho depois de ter filho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66C81D-03DC-4078-BA57-3E6ECA82117C}"/>
              </a:ext>
            </a:extLst>
          </p:cNvPr>
          <p:cNvSpPr/>
          <p:nvPr/>
        </p:nvSpPr>
        <p:spPr>
          <a:xfrm>
            <a:off x="6692741" y="6237313"/>
            <a:ext cx="5081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Fonte: IBGE, 2017; Fundação Getúlio Vargas</a:t>
            </a:r>
          </a:p>
        </p:txBody>
      </p:sp>
    </p:spTree>
    <p:extLst>
      <p:ext uri="{BB962C8B-B14F-4D97-AF65-F5344CB8AC3E}">
        <p14:creationId xmlns:p14="http://schemas.microsoft.com/office/powerpoint/2010/main" val="298643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Brasil, 2017: </a:t>
            </a:r>
          </a:p>
          <a:p>
            <a:pPr marL="0" indent="0">
              <a:buNone/>
            </a:pPr>
            <a:r>
              <a:rPr lang="pt-BR" dirty="0"/>
              <a:t>Violência doméstica e feminicídio</a:t>
            </a:r>
          </a:p>
          <a:p>
            <a:pPr lvl="1"/>
            <a:r>
              <a:rPr lang="pt-BR" b="1" dirty="0"/>
              <a:t>5º lugar no ranking mundial de </a:t>
            </a:r>
            <a:r>
              <a:rPr lang="pt-BR" b="1" dirty="0" err="1"/>
              <a:t>feminicídio</a:t>
            </a:r>
            <a:r>
              <a:rPr lang="pt-BR" b="1" dirty="0"/>
              <a:t> (OMS, 2015)</a:t>
            </a:r>
          </a:p>
          <a:p>
            <a:pPr lvl="1"/>
            <a:r>
              <a:rPr lang="pt-BR" dirty="0"/>
              <a:t>4,8/1.000 homicídios de mulheres</a:t>
            </a:r>
          </a:p>
          <a:p>
            <a:pPr lvl="1"/>
            <a:r>
              <a:rPr lang="pt-BR" dirty="0"/>
              <a:t>Mulheres negras sofrem mais violência do que as brancas (66%)</a:t>
            </a:r>
          </a:p>
          <a:p>
            <a:pPr lvl="1"/>
            <a:r>
              <a:rPr lang="pt-BR" dirty="0"/>
              <a:t>Gravidez é um fator de risco para violência doméstica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993366"/>
                </a:solidFill>
              </a:rPr>
              <a:t>30% das gestantes sofrem algum tipo de violência </a:t>
            </a:r>
          </a:p>
          <a:p>
            <a:pPr lvl="1"/>
            <a:r>
              <a:rPr lang="pt-BR" dirty="0"/>
              <a:t>Agente da violência – </a:t>
            </a:r>
            <a:r>
              <a:rPr lang="pt-BR" b="1" dirty="0"/>
              <a:t>pai, marido/companheiro</a:t>
            </a:r>
          </a:p>
          <a:p>
            <a:pPr marL="457200" lvl="1" indent="0">
              <a:buNone/>
            </a:pPr>
            <a:endParaRPr lang="pt-BR" sz="1400" dirty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279575" y="6309321"/>
            <a:ext cx="9598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REFERÊNCIA: http://www.mapadaviolencia.org.br/pdf2015/MapaViolencia_2015_mulheres.pdf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04DAF0-B541-4C37-AADC-FF6E8324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9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Brasil, 2017:</a:t>
            </a:r>
          </a:p>
          <a:p>
            <a:pPr marL="0" indent="0">
              <a:buNone/>
            </a:pPr>
            <a:r>
              <a:rPr lang="pt-BR" dirty="0"/>
              <a:t>Violência sexual</a:t>
            </a:r>
          </a:p>
          <a:p>
            <a:pPr lvl="1"/>
            <a:r>
              <a:rPr lang="pt-BR" dirty="0"/>
              <a:t>89% das vítimas de violência sexual são mulheres</a:t>
            </a:r>
          </a:p>
          <a:p>
            <a:pPr lvl="1"/>
            <a:r>
              <a:rPr lang="pt-BR" dirty="0"/>
              <a:t>130 estupros por dia notificados no território nacional</a:t>
            </a:r>
          </a:p>
          <a:p>
            <a:pPr lvl="1"/>
            <a:r>
              <a:rPr lang="pt-BR" dirty="0"/>
              <a:t>R$ 5 milhões por ano com internamento de mulheres vítimas de violência sexual</a:t>
            </a:r>
          </a:p>
          <a:p>
            <a:pPr lvl="1"/>
            <a:r>
              <a:rPr lang="pt-BR" dirty="0"/>
              <a:t>Impacto na saúde mental e física</a:t>
            </a:r>
          </a:p>
          <a:p>
            <a:pPr lvl="1"/>
            <a:r>
              <a:rPr lang="pt-BR" dirty="0" err="1"/>
              <a:t>Every</a:t>
            </a:r>
            <a:r>
              <a:rPr lang="pt-BR" dirty="0"/>
              <a:t> </a:t>
            </a:r>
            <a:r>
              <a:rPr lang="pt-BR" dirty="0" err="1"/>
              <a:t>Last</a:t>
            </a:r>
            <a:r>
              <a:rPr lang="pt-BR" dirty="0"/>
              <a:t> Girl: Brasil é o 102º no ranking mundial, pior que todos os países da América Latina  </a:t>
            </a:r>
          </a:p>
          <a:p>
            <a:pPr lvl="1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C4A384-89FA-47E2-BF94-FC5E60DF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ED0345A-0C90-4AAB-A612-0FF9FB6AFEE8}"/>
              </a:ext>
            </a:extLst>
          </p:cNvPr>
          <p:cNvSpPr/>
          <p:nvPr/>
        </p:nvSpPr>
        <p:spPr>
          <a:xfrm>
            <a:off x="2279575" y="6309321"/>
            <a:ext cx="9598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REFERÊNCIA: http://www.mapadaviolencia.org.br/pdf2015/MapaViolencia_2015_mulheres.pdf</a:t>
            </a:r>
          </a:p>
        </p:txBody>
      </p:sp>
    </p:spTree>
    <p:extLst>
      <p:ext uri="{BB962C8B-B14F-4D97-AF65-F5344CB8AC3E}">
        <p14:creationId xmlns:p14="http://schemas.microsoft.com/office/powerpoint/2010/main" val="417428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Depressão perinatal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Clínica semelhante à depressão, porém de ocorrência na gestação e até 2 anos do pós-parto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Incidência de 19,2%, mais prevalente em primíparas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993366"/>
                </a:solidFill>
              </a:rPr>
              <a:t>Maior preditor: HISTÓRICO PRÉVIO DE DEPRESSÃO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Depressão pré-natal: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Altera o desenvolvimento de sistemas biológicos do feto relacionados ao estresse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Aumentar o risco de complicações obstétricas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Depressão pós-parto: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Baixa capacidade de cuidados responsivos e sensíveis, necessários para que o bebê desenvolva relações saudáveis de apego, habilidades de regulação emocional, habilidades interpessoais e mecanismos de resposta ao estresse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D317AE-3106-4F15-9CF5-E0BD4C58BE7D}"/>
              </a:ext>
            </a:extLst>
          </p:cNvPr>
          <p:cNvSpPr/>
          <p:nvPr/>
        </p:nvSpPr>
        <p:spPr>
          <a:xfrm>
            <a:off x="8560526" y="6244270"/>
            <a:ext cx="3309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Kammerer</a:t>
            </a:r>
            <a:r>
              <a:rPr lang="pt-BR" dirty="0"/>
              <a:t>, 2006; </a:t>
            </a:r>
            <a:r>
              <a:rPr lang="pt-BR" dirty="0" err="1"/>
              <a:t>Lovejoy</a:t>
            </a:r>
            <a:r>
              <a:rPr lang="pt-BR" dirty="0"/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14654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B0EF34-3F63-47F2-AA3A-E4E9F8D26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4" t="29764" r="31213" b="34007"/>
          <a:stretch/>
        </p:blipFill>
        <p:spPr>
          <a:xfrm>
            <a:off x="4331855" y="1825625"/>
            <a:ext cx="3897746" cy="43326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336645-0382-4E59-93F4-C76FCB90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993366"/>
                </a:solidFill>
              </a:rPr>
              <a:t>IMPACTOS DA DEPRESSÃO PERINATAL AO BEBÊ</a:t>
            </a:r>
          </a:p>
          <a:p>
            <a:r>
              <a:rPr lang="pt-BR" dirty="0"/>
              <a:t>Dificuldade em estabelecer vínculos e amamentar </a:t>
            </a:r>
            <a:r>
              <a:rPr lang="pt-BR" sz="1900" dirty="0"/>
              <a:t>(Howard , 2006)</a:t>
            </a:r>
          </a:p>
          <a:p>
            <a:r>
              <a:rPr lang="pt-BR" dirty="0"/>
              <a:t>Regulação do comportamento neurológico de recém-nascidos: capacidade de prestar atenção a estímulos visuais e auditivos e seu estado geral de alerta </a:t>
            </a:r>
            <a:r>
              <a:rPr lang="pt-BR" sz="1900" dirty="0"/>
              <a:t>(</a:t>
            </a:r>
            <a:r>
              <a:rPr lang="pt-BR" sz="1900" dirty="0" err="1"/>
              <a:t>Brazelton</a:t>
            </a:r>
            <a:r>
              <a:rPr lang="pt-BR" sz="1900" dirty="0"/>
              <a:t>, 1984; Diego, 2005)</a:t>
            </a:r>
          </a:p>
          <a:p>
            <a:r>
              <a:rPr lang="pt-BR" dirty="0"/>
              <a:t>Níveis mais altos de nervosismo/choro e maior incidência de problemas relacionados ao sono</a:t>
            </a:r>
            <a:r>
              <a:rPr lang="pt-BR" baseline="30000" dirty="0"/>
              <a:t> </a:t>
            </a:r>
            <a:r>
              <a:rPr lang="pt-BR" dirty="0"/>
              <a:t>(que persistem dos 18 aos 30 meses de idade) </a:t>
            </a:r>
            <a:r>
              <a:rPr lang="pt-BR" sz="1900" dirty="0"/>
              <a:t>(Field, 2007; O’Connor, 2007)</a:t>
            </a:r>
          </a:p>
          <a:p>
            <a:r>
              <a:rPr lang="pt-BR" dirty="0"/>
              <a:t>Maior assimetria no traçado do eletroencefalograma na região frontal </a:t>
            </a:r>
            <a:r>
              <a:rPr lang="pt-BR" sz="1900" dirty="0"/>
              <a:t>(Field, 2004)</a:t>
            </a:r>
          </a:p>
          <a:p>
            <a:r>
              <a:rPr lang="pt-BR" dirty="0"/>
              <a:t>Níveis mais altos de cortisol e níveis mais baixos de dopamina </a:t>
            </a:r>
            <a:r>
              <a:rPr lang="pt-BR" sz="1900" dirty="0"/>
              <a:t>(Field, 2004)</a:t>
            </a:r>
          </a:p>
          <a:p>
            <a:r>
              <a:rPr lang="pt-BR" dirty="0"/>
              <a:t>Afetividade negativa </a:t>
            </a:r>
            <a:r>
              <a:rPr lang="pt-BR" sz="1900" dirty="0"/>
              <a:t>(Davis, 2007)</a:t>
            </a:r>
          </a:p>
        </p:txBody>
      </p:sp>
    </p:spTree>
    <p:extLst>
      <p:ext uri="{BB962C8B-B14F-4D97-AF65-F5344CB8AC3E}">
        <p14:creationId xmlns:p14="http://schemas.microsoft.com/office/powerpoint/2010/main" val="355019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Ciclos de Vida</a:t>
            </a:r>
          </a:p>
          <a:p>
            <a:pPr lvl="1"/>
            <a:r>
              <a:rPr lang="pt-BR" dirty="0"/>
              <a:t>Conclusão de ciclos, abertura de novos</a:t>
            </a:r>
          </a:p>
          <a:p>
            <a:pPr lvl="1"/>
            <a:r>
              <a:rPr lang="pt-BR" dirty="0"/>
              <a:t>Experiência do ciclo de vida é uma constante</a:t>
            </a:r>
          </a:p>
          <a:p>
            <a:pPr marL="457200" lvl="1" indent="0" algn="ctr">
              <a:buNone/>
            </a:pPr>
            <a:endParaRPr lang="pt-BR" dirty="0"/>
          </a:p>
          <a:p>
            <a:pPr marL="457200" lvl="1" indent="0" algn="ctr">
              <a:buNone/>
            </a:pPr>
            <a:r>
              <a:rPr lang="pt-BR" dirty="0"/>
              <a:t>RUPTURA COM A CONTRUÇÃO DE SER</a:t>
            </a:r>
          </a:p>
          <a:p>
            <a:pPr marL="457200" lvl="1" indent="0" algn="ctr">
              <a:buNone/>
            </a:pPr>
            <a:r>
              <a:rPr lang="pt-BR" dirty="0"/>
              <a:t>↓</a:t>
            </a:r>
          </a:p>
          <a:p>
            <a:pPr marL="457200" lvl="1" indent="0" algn="ctr">
              <a:buNone/>
            </a:pPr>
            <a:r>
              <a:rPr lang="pt-BR" dirty="0"/>
              <a:t>NOVA CONSTRUÇÃO DE SER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Ser = experenciar a própria finitude → DOR</a:t>
            </a:r>
          </a:p>
          <a:p>
            <a:pPr lvl="1"/>
            <a:r>
              <a:rPr lang="pt-BR" dirty="0"/>
              <a:t>Ciclos de vida são geradores naturais de pressão psíquica, logo de sofrimento </a:t>
            </a:r>
          </a:p>
          <a:p>
            <a:pPr lvl="1"/>
            <a:endParaRPr lang="pt-BR" dirty="0"/>
          </a:p>
          <a:p>
            <a:pPr marL="457200" lvl="1" indent="0" algn="ctr">
              <a:buNone/>
            </a:pPr>
            <a:endParaRPr lang="pt-BR" i="1" dirty="0"/>
          </a:p>
          <a:p>
            <a:pPr marL="0" indent="0" algn="ctr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8781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993366"/>
                </a:solidFill>
              </a:rPr>
              <a:t>IMPACTOS DA DEPRESSÃO PERINATAL AO BEBÊ</a:t>
            </a:r>
            <a:endParaRPr lang="pt-BR" dirty="0"/>
          </a:p>
          <a:p>
            <a:r>
              <a:rPr lang="pt-BR" dirty="0"/>
              <a:t>Problemas de externalização e internalização em meninos de 30 meses de idade, e à maior incidência de problemas de externalização em crianças de ambos os sexos dos 8 aos 9 anos de idade </a:t>
            </a:r>
            <a:r>
              <a:rPr lang="pt-BR" sz="1900" dirty="0"/>
              <a:t>(Carter, 2001; </a:t>
            </a:r>
            <a:r>
              <a:rPr lang="pt-BR" sz="1900" dirty="0" err="1"/>
              <a:t>Luoma</a:t>
            </a:r>
            <a:r>
              <a:rPr lang="pt-BR" sz="1900" dirty="0"/>
              <a:t>, 2001)</a:t>
            </a:r>
          </a:p>
          <a:p>
            <a:r>
              <a:rPr lang="pt-BR" dirty="0"/>
              <a:t>Temperamento negativo do bebê </a:t>
            </a:r>
            <a:r>
              <a:rPr lang="pt-BR" sz="1900" dirty="0"/>
              <a:t>(Beck, 1996)</a:t>
            </a:r>
          </a:p>
          <a:p>
            <a:r>
              <a:rPr lang="pt-BR" dirty="0"/>
              <a:t>Apego inseguro </a:t>
            </a:r>
            <a:r>
              <a:rPr lang="pt-BR" sz="1900" dirty="0"/>
              <a:t>(Martins, 2000)</a:t>
            </a:r>
          </a:p>
          <a:p>
            <a:r>
              <a:rPr lang="pt-BR" dirty="0"/>
              <a:t>Dificuldades de desenvolvimento cognitivo e de linguagem </a:t>
            </a:r>
            <a:r>
              <a:rPr lang="pt-BR" sz="1900" dirty="0"/>
              <a:t>(</a:t>
            </a:r>
            <a:r>
              <a:rPr lang="pt-BR" sz="1900" dirty="0" err="1"/>
              <a:t>Sohr</a:t>
            </a:r>
            <a:r>
              <a:rPr lang="pt-BR" sz="1900" dirty="0"/>
              <a:t>-Preston, 2006)</a:t>
            </a:r>
          </a:p>
          <a:p>
            <a:r>
              <a:rPr lang="pt-BR" dirty="0"/>
              <a:t>Autoestima mais baixa e outras vulnerabilidades cognitivas relacionadas à depressão em crianças com 5 anos de idade </a:t>
            </a:r>
            <a:r>
              <a:rPr lang="pt-BR" sz="1900" dirty="0"/>
              <a:t>(Murray, 2001) </a:t>
            </a:r>
          </a:p>
          <a:p>
            <a:r>
              <a:rPr lang="pt-BR" dirty="0"/>
              <a:t>Relacionamentos menos robustos com seus pares na primeira infância </a:t>
            </a:r>
            <a:r>
              <a:rPr lang="pt-BR" sz="1900" dirty="0"/>
              <a:t>(</a:t>
            </a:r>
            <a:r>
              <a:rPr lang="pt-BR" sz="1900" dirty="0" err="1"/>
              <a:t>Cummings</a:t>
            </a:r>
            <a:r>
              <a:rPr lang="pt-BR" sz="1900" dirty="0"/>
              <a:t>, 2005)</a:t>
            </a:r>
          </a:p>
        </p:txBody>
      </p:sp>
    </p:spTree>
    <p:extLst>
      <p:ext uri="{BB962C8B-B14F-4D97-AF65-F5344CB8AC3E}">
        <p14:creationId xmlns:p14="http://schemas.microsoft.com/office/powerpoint/2010/main" val="356176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O que fazer?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993366"/>
                </a:solidFill>
              </a:rPr>
              <a:t>PRÉ-NATAL É O COMEÇO DE TODA PROMOÇÃO A SAÚDE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Investigar ativamente  a vivência psíquica das mulheres com a gestação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Aplicar fatores de risco em todas as gestantes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Investigar ativamente formas diversas de violências (30%)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Aumentar o cuidado com gestantes previamente depressivas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Identificar gestantes com transtorno bipolar e esquizofrenia (outras psicoses)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Fortalecer REDE DE APOIO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Diagnosticar, acolher e tratar os casos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29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Considerações sobre o tratamento da depressão perinatal</a:t>
            </a:r>
          </a:p>
          <a:p>
            <a:r>
              <a:rPr lang="pt-BR" dirty="0"/>
              <a:t>Maioria remissão espontânea</a:t>
            </a:r>
          </a:p>
          <a:p>
            <a:r>
              <a:rPr lang="pt-BR" dirty="0"/>
              <a:t>¼ dos casos – sintomatologia persistente após 1 ano</a:t>
            </a:r>
          </a:p>
          <a:p>
            <a:r>
              <a:rPr lang="pt-BR" dirty="0"/>
              <a:t>Efeito da depressão x efeito das medicações</a:t>
            </a:r>
          </a:p>
          <a:p>
            <a:r>
              <a:rPr lang="pt-BR" dirty="0"/>
              <a:t>Uso de psicofármacos na gestação gera receio</a:t>
            </a:r>
          </a:p>
          <a:p>
            <a:r>
              <a:rPr lang="pt-BR" dirty="0"/>
              <a:t>Malformações – </a:t>
            </a:r>
            <a:r>
              <a:rPr lang="pt-BR" dirty="0" err="1"/>
              <a:t>paroxetina</a:t>
            </a:r>
            <a:r>
              <a:rPr lang="pt-BR" dirty="0"/>
              <a:t> e malformação cardíaca</a:t>
            </a:r>
          </a:p>
          <a:p>
            <a:r>
              <a:rPr lang="pt-BR" dirty="0"/>
              <a:t>Efeitos do uso de psicotrópicos no bebê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Prematuridade, baixo peso, parto prematuro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Hipertensão pulmonar, síndrome de abstinência fetal, convulsões, alterações de tônus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90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Considerações sobre o tratamento da depressão perinatal</a:t>
            </a:r>
          </a:p>
          <a:p>
            <a:r>
              <a:rPr lang="pt-BR" dirty="0"/>
              <a:t>Amamentação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Todos os antidepressivos são secretados no leite materno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Fluoxetina e </a:t>
            </a:r>
            <a:r>
              <a:rPr lang="pt-BR" dirty="0" err="1"/>
              <a:t>citalopram</a:t>
            </a:r>
            <a:r>
              <a:rPr lang="pt-BR" dirty="0"/>
              <a:t> têm maior concentração no leite materno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Não há contraindicação no uso, porém requer cuidados: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Perda de peso, irritabilidade, sonolência, mudanças comportamentais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02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Considerações sobre o tratamento da depressão perinatal</a:t>
            </a:r>
          </a:p>
          <a:p>
            <a:r>
              <a:rPr lang="pt-BR" dirty="0"/>
              <a:t>Opções de tratamento: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Psicoterapia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Grupos de apoio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Manejo familiar – mediação de conflitos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Suporte social e rede de apoio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Psicofarmacologia</a:t>
            </a:r>
          </a:p>
        </p:txBody>
      </p:sp>
    </p:spTree>
    <p:extLst>
      <p:ext uri="{BB962C8B-B14F-4D97-AF65-F5344CB8AC3E}">
        <p14:creationId xmlns:p14="http://schemas.microsoft.com/office/powerpoint/2010/main" val="194066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Outros transtornos de puerpério</a:t>
            </a:r>
          </a:p>
          <a:p>
            <a:r>
              <a:rPr lang="pt-BR" dirty="0"/>
              <a:t>Blues puerperal ou disforia pós-parto – quadro brando, adaptativo, comum (50 a 85%) mais intenso nos primeiros 15 dias, podendo durar 40 dias</a:t>
            </a:r>
          </a:p>
          <a:p>
            <a:r>
              <a:rPr lang="pt-BR" dirty="0"/>
              <a:t>Psicose puerperal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Raro (1:1.000) porém grave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Risco de infanticídio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Tratamento sempre emergencial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Fatores de risco: esquizofrenia, TAB, surtos psicóticos prévios, uso de substância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80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VELHICE</a:t>
            </a:r>
          </a:p>
          <a:p>
            <a:r>
              <a:rPr lang="pt-BR" dirty="0"/>
              <a:t>Menopausa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Crenças atuais:</a:t>
            </a:r>
          </a:p>
          <a:p>
            <a:pPr lvl="2"/>
            <a:r>
              <a:rPr lang="pt-BR" dirty="0"/>
              <a:t>Ser velho = ser fraco, incapaz, inútil</a:t>
            </a:r>
          </a:p>
          <a:p>
            <a:pPr lvl="2"/>
            <a:r>
              <a:rPr lang="pt-BR" dirty="0"/>
              <a:t>Mulheres mais jovens são mais atraentes</a:t>
            </a:r>
          </a:p>
          <a:p>
            <a:pPr lvl="2"/>
            <a:r>
              <a:rPr lang="pt-BR" dirty="0"/>
              <a:t>Se perder a capacidade reprodutiva não há mais valor</a:t>
            </a:r>
          </a:p>
          <a:p>
            <a:pPr lvl="2"/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Culturas que lidam melhor com a menopausa = reconhecimento da velhice como sabedoria </a:t>
            </a:r>
            <a:r>
              <a:rPr lang="pt-BR" sz="1800" dirty="0"/>
              <a:t>(Poli, 2010)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947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VELHICE</a:t>
            </a:r>
          </a:p>
          <a:p>
            <a:r>
              <a:rPr lang="pt-BR" dirty="0"/>
              <a:t>Menopausa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Janela de vulnerabilidade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Não há maior incidência de transtornos depressivos, mas sim maior queixas decorrentes da falência ovariana – baixa de estradiol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¼ das mulheres podem apresentar o primeiro episódio depressivo na menopausa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Profundas alterações no </a:t>
            </a:r>
            <a:r>
              <a:rPr lang="pt-BR" u="sng" dirty="0" err="1"/>
              <a:t>auto-conceito</a:t>
            </a:r>
            <a:r>
              <a:rPr lang="pt-BR" dirty="0"/>
              <a:t> sexual </a:t>
            </a:r>
            <a:r>
              <a:rPr lang="pt-BR" sz="1800" dirty="0"/>
              <a:t>(</a:t>
            </a:r>
            <a:r>
              <a:rPr lang="pt-BR" sz="1800" dirty="0" err="1"/>
              <a:t>Heidari</a:t>
            </a:r>
            <a:r>
              <a:rPr lang="pt-BR" sz="1800" dirty="0"/>
              <a:t>, 2017)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Sintomas de humor dependem diretamente de como a mulher entende a menopausa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3122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VELHICE</a:t>
            </a:r>
          </a:p>
          <a:p>
            <a:r>
              <a:rPr lang="pt-BR" dirty="0"/>
              <a:t>Menopausa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Mulheres portadoras de transtornos mentais crônicos podem vivenciar piora dos sintomas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 err="1"/>
              <a:t>Distimia</a:t>
            </a:r>
            <a:r>
              <a:rPr lang="pt-BR" dirty="0"/>
              <a:t> – novo episódio depressivo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TAB – mania, </a:t>
            </a:r>
            <a:r>
              <a:rPr lang="pt-BR" dirty="0" err="1"/>
              <a:t>hipomania</a:t>
            </a:r>
            <a:r>
              <a:rPr lang="pt-BR" dirty="0"/>
              <a:t> e depressão – ciclagem rápida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Esquizofrenia - ↓  efetividade de antipsicóticos e piora dos sintomas positivos</a:t>
            </a:r>
          </a:p>
        </p:txBody>
      </p:sp>
    </p:spTree>
    <p:extLst>
      <p:ext uri="{BB962C8B-B14F-4D97-AF65-F5344CB8AC3E}">
        <p14:creationId xmlns:p14="http://schemas.microsoft.com/office/powerpoint/2010/main" val="342246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0180AD-FAA2-4960-8E53-9F871F48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1" y="0"/>
            <a:ext cx="9533110" cy="68571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27235C-B038-4872-B06E-9C131D563DF5}"/>
              </a:ext>
            </a:extLst>
          </p:cNvPr>
          <p:cNvSpPr txBox="1"/>
          <p:nvPr/>
        </p:nvSpPr>
        <p:spPr>
          <a:xfrm>
            <a:off x="1930400" y="443345"/>
            <a:ext cx="3833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75000"/>
                  </a:schemeClr>
                </a:solidFill>
                <a:latin typeface="AR DECODE" panose="02000000000000000000" pitchFamily="2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69778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Ciclos de Vida da Mulher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			INFÂNCIA</a:t>
            </a:r>
          </a:p>
          <a:p>
            <a:pPr marL="0" indent="0">
              <a:buNone/>
            </a:pPr>
            <a:r>
              <a:rPr lang="pt-BR" dirty="0"/>
              <a:t>			ADOLESCÊNCIA</a:t>
            </a:r>
          </a:p>
          <a:p>
            <a:pPr marL="0" indent="0">
              <a:buNone/>
            </a:pPr>
            <a:r>
              <a:rPr lang="pt-BR" dirty="0"/>
              <a:t>			VIDA ADULTA</a:t>
            </a:r>
          </a:p>
          <a:p>
            <a:pPr marL="0" indent="0">
              <a:buNone/>
            </a:pPr>
            <a:r>
              <a:rPr lang="pt-BR" dirty="0"/>
              <a:t>			VELHICE</a:t>
            </a:r>
          </a:p>
        </p:txBody>
      </p:sp>
    </p:spTree>
    <p:extLst>
      <p:ext uri="{BB962C8B-B14F-4D97-AF65-F5344CB8AC3E}">
        <p14:creationId xmlns:p14="http://schemas.microsoft.com/office/powerpoint/2010/main" val="249161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INFÂNCIA</a:t>
            </a:r>
          </a:p>
          <a:p>
            <a:r>
              <a:rPr lang="pt-BR" dirty="0"/>
              <a:t>Aos 7 anos, meninas já se consideram inferiores aos meninos e iniciam uma longa jornada na perda da CONFIANÇA e CAPACIDADE</a:t>
            </a:r>
          </a:p>
          <a:p>
            <a:r>
              <a:rPr lang="pt-BR" dirty="0"/>
              <a:t>Aos 11 anos a AUTOESTIMA e o BEM-ESTAR SOCIAL dão sinais de rebaixamento, piorando até os 16 anos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Diferenciação entre gêneros se acentua a partir dos 7 anos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Pressão social por “ser bonita”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Abandono de atividades esportivas baseado em gênero</a:t>
            </a:r>
          </a:p>
          <a:p>
            <a:pPr marL="0" indent="0" algn="r">
              <a:buNone/>
            </a:pPr>
            <a:r>
              <a:rPr lang="pt-BR" sz="1800" dirty="0" err="1"/>
              <a:t>Davey</a:t>
            </a:r>
            <a:r>
              <a:rPr lang="pt-BR" sz="1800" dirty="0"/>
              <a:t>, 2017</a:t>
            </a:r>
          </a:p>
          <a:p>
            <a:pPr marL="0" indent="0">
              <a:buNone/>
            </a:pPr>
            <a:endParaRPr lang="pt-BR" dirty="0"/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41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Abuso sexual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2ª violência mais comum em crianças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4 casos por hora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67,7% meninas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40% 0 a 11 anos, 30% 12 a 14 anos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62,5% dos agressores são homens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40% dos agressores têm entre 18 a 40 anos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64% dos casos ocorrem na residência da criança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  <a:p>
            <a:pPr marL="457200" lvl="1" indent="0" algn="r">
              <a:buNone/>
            </a:pPr>
            <a:r>
              <a:rPr lang="pt-BR" sz="1800" dirty="0" err="1"/>
              <a:t>Sinan</a:t>
            </a:r>
            <a:r>
              <a:rPr lang="pt-BR" sz="1800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21692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Impactos do abuso sexual na infância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Relação direta com baixa </a:t>
            </a:r>
            <a:r>
              <a:rPr lang="pt-BR" dirty="0" err="1"/>
              <a:t>auto-estima</a:t>
            </a:r>
            <a:r>
              <a:rPr lang="pt-BR" dirty="0"/>
              <a:t> A LONGO PRAZO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Baixo rendimento escolar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Comportamento de risco, dependência química e alcoolismo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Transtornos alimentares</a:t>
            </a:r>
            <a:endParaRPr lang="pt-BR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 err="1"/>
              <a:t>Auto-injúria</a:t>
            </a:r>
            <a:r>
              <a:rPr lang="pt-BR" dirty="0"/>
              <a:t> não suicida, principalmente entre meninas</a:t>
            </a:r>
            <a:endParaRPr lang="pt-BR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Depressão na vida adulta</a:t>
            </a:r>
            <a:endParaRPr lang="pt-BR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Baixo rendimento laboral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Transtorno de personalidade borderline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  <a:p>
            <a:pPr marL="457200" lvl="1" indent="0" algn="r">
              <a:buNone/>
            </a:pPr>
            <a:r>
              <a:rPr lang="pt-BR" sz="1800" dirty="0"/>
              <a:t>Ben, 2015; </a:t>
            </a:r>
            <a:r>
              <a:rPr lang="pt-BR" sz="1800" dirty="0" err="1"/>
              <a:t>Speetjens</a:t>
            </a:r>
            <a:r>
              <a:rPr lang="pt-BR" sz="1800" dirty="0"/>
              <a:t>, 2016 ; Moraes, 2016; </a:t>
            </a:r>
            <a:r>
              <a:rPr lang="pt-BR" sz="1800" dirty="0" err="1"/>
              <a:t>Serafini</a:t>
            </a:r>
            <a:r>
              <a:rPr lang="pt-BR" sz="1800" dirty="0"/>
              <a:t>, 2017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43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Estratégias de prevenção de abuso sexual na infância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Ensinar as crianças a reconhecer e denunciar o abuso/abusador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Quanto maior a resistência da criança, menor a chance de abuso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Falta de apoio emocional, privações, relações precárias com os cuidadores tornam a criança mais vulnerável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Ensinar os pais a instrumentalizar as crianças sobre abuso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Capacitar pais para o cuidado dos filhos – supervisão constante, formação de vínculos seguros, confiança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Papel da assistência básica a saúde – oferecer local seguro SEMPRE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20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ADOLESCÊNCIA</a:t>
            </a:r>
          </a:p>
          <a:p>
            <a:r>
              <a:rPr lang="pt-BR" dirty="0"/>
              <a:t>Menarca</a:t>
            </a:r>
          </a:p>
          <a:p>
            <a:r>
              <a:rPr lang="pt-BR" dirty="0"/>
              <a:t>Início da vida sexual</a:t>
            </a:r>
          </a:p>
          <a:p>
            <a:r>
              <a:rPr lang="pt-BR" dirty="0"/>
              <a:t>Intensificação de papéis pré-estabelecidos de gênero</a:t>
            </a:r>
          </a:p>
          <a:p>
            <a:r>
              <a:rPr lang="pt-BR" dirty="0"/>
              <a:t>Gravidez na adolescência e a perpetuação do ciclo de desamparo</a:t>
            </a:r>
          </a:p>
          <a:p>
            <a:r>
              <a:rPr lang="pt-BR" dirty="0"/>
              <a:t>Primeiros quadros de depressão</a:t>
            </a:r>
          </a:p>
          <a:p>
            <a:r>
              <a:rPr lang="pt-BR" dirty="0"/>
              <a:t>Transtornos alimentares</a:t>
            </a:r>
          </a:p>
          <a:p>
            <a:r>
              <a:rPr lang="pt-BR" dirty="0"/>
              <a:t>Automutilação </a:t>
            </a:r>
          </a:p>
        </p:txBody>
      </p:sp>
    </p:spTree>
    <p:extLst>
      <p:ext uri="{BB962C8B-B14F-4D97-AF65-F5344CB8AC3E}">
        <p14:creationId xmlns:p14="http://schemas.microsoft.com/office/powerpoint/2010/main" val="21169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B1A59F-3738-4F64-ADDC-1999B5298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38" y="328179"/>
            <a:ext cx="7933124" cy="1331357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83F465C-6615-4CFA-9F9E-1E99292C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Automutilação: ato intencional de lesionar-se</a:t>
            </a:r>
          </a:p>
          <a:p>
            <a:r>
              <a:rPr lang="pt-BR" dirty="0"/>
              <a:t>Automutilação ≠ suicídio</a:t>
            </a:r>
          </a:p>
          <a:p>
            <a:r>
              <a:rPr lang="pt-BR" dirty="0"/>
              <a:t>Automutilação visa diminuir a tensão psíquica</a:t>
            </a:r>
          </a:p>
          <a:p>
            <a:r>
              <a:rPr lang="pt-BR" dirty="0"/>
              <a:t>Relacionado independentemente com: depressão, transtorno bipolar, ansiedade, síndrome do pânico, anorexia, bulimia, </a:t>
            </a:r>
            <a:r>
              <a:rPr lang="pt-BR" dirty="0" err="1"/>
              <a:t>bulling</a:t>
            </a:r>
            <a:r>
              <a:rPr lang="pt-BR" dirty="0"/>
              <a:t> e uso de substâncias ilícitas</a:t>
            </a:r>
          </a:p>
          <a:p>
            <a:r>
              <a:rPr lang="pt-BR" dirty="0"/>
              <a:t>Automutilação e transtorno de personalidade borderline</a:t>
            </a:r>
          </a:p>
          <a:p>
            <a:r>
              <a:rPr lang="pt-BR" dirty="0"/>
              <a:t>Suicídio entre jovens de 15 a 29 anos foi a 2ª maior causa de morte no Brasil em 2015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727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8222</TotalTime>
  <Words>1500</Words>
  <Application>Microsoft Office PowerPoint</Application>
  <PresentationFormat>Widescreen</PresentationFormat>
  <Paragraphs>223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 DECODE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Cristine Piper Ehlke</dc:creator>
  <cp:lastModifiedBy>Patricia Cristine Piper Ehlke</cp:lastModifiedBy>
  <cp:revision>51</cp:revision>
  <dcterms:created xsi:type="dcterms:W3CDTF">2017-10-03T22:17:15Z</dcterms:created>
  <dcterms:modified xsi:type="dcterms:W3CDTF">2017-10-09T15:22:08Z</dcterms:modified>
</cp:coreProperties>
</file>